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19"/>
  </p:notesMasterIdLst>
  <p:sldIdLst>
    <p:sldId id="257" r:id="rId6"/>
    <p:sldId id="269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5" r:id="rId16"/>
    <p:sldId id="268" r:id="rId17"/>
    <p:sldId id="270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32174-4D42-406B-9647-B8CF27B53D42}" type="datetimeFigureOut">
              <a:rPr lang="vi-VN" smtClean="0"/>
              <a:t>18/09/2021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3285A-10F6-4918-AA99-6DB9480A49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637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40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39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851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66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4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25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25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1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561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22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64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435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3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946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6570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2070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0287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4640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18464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2730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1003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4968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72914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0648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84178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6445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8301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7890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8763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9018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32912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7428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70925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22153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6144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8599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24929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394045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97299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49285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6130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59095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281382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149674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554537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035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63874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02958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46461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07504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889058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67165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39760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42499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45374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57899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5854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099568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321802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73401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74660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50987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4280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1468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0628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1324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0388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8898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7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4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6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7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254" y="128789"/>
            <a:ext cx="8358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PHÚ NHUẬN</a:t>
            </a:r>
          </a:p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NGUYỄN ĐÌNH CHÍNH</a:t>
            </a:r>
            <a:endParaRPr 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2829" y="2074592"/>
            <a:ext cx="1119210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CHÀO TẤT CẢ CÁC EM HỌC SINH LỚP 3 </a:t>
            </a:r>
          </a:p>
          <a:p>
            <a:pPr algn="ctr"/>
            <a:r>
              <a:rPr lang="en-US" sz="4000" b="1" cap="none" spc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LỚP HỌC ONLINE</a:t>
            </a:r>
            <a:endParaRPr lang="en-US" sz="4000" b="1" cap="none" spc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51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130" y="4692760"/>
            <a:ext cx="4892675" cy="19924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4433" y="481139"/>
            <a:ext cx="927027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defRPr/>
            </a:pPr>
            <a:r>
              <a:rPr lang="en-US" altLang="en-US" sz="3600" u="sng" ker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altLang="en-US" sz="3600" ker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độ dài mỗi cạnh rồi tính chu vi: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defRPr/>
            </a:pPr>
            <a:r>
              <a:rPr lang="en-US" altLang="en-US" sz="360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b) </a:t>
            </a:r>
            <a:r>
              <a:rPr lang="en-US" altLang="en-US" sz="3600">
                <a:solidFill>
                  <a:srgbClr val="FF0000"/>
                </a:solidFill>
                <a:latin typeface="Times New Roman" pitchFamily="18" charset="0"/>
              </a:rPr>
              <a:t>Hình chữ nhật MNPQ.</a:t>
            </a:r>
            <a:r>
              <a:rPr lang="en-US" altLang="en-US" sz="360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3435531" y="2286000"/>
            <a:ext cx="0" cy="14107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35531" y="2286000"/>
            <a:ext cx="2338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773783" y="2286000"/>
            <a:ext cx="0" cy="14107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435531" y="3696789"/>
            <a:ext cx="2338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42339" y="1880158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17513" y="1880158"/>
            <a:ext cx="23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04472" y="3650622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86091" y="3621091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Q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28309" y="1972491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3cm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73783" y="2899954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2cm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290308" y="3696789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3cm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71742" y="2808514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2cm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402481" y="3896844"/>
            <a:ext cx="1473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276303" y="4481619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2060"/>
                </a:solidFill>
                <a:latin typeface="Times New Roman" pitchFamily="18" charset="0"/>
              </a:rPr>
              <a:t>Chu vi hình chữ nhật MNPQ là: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2060"/>
                </a:solidFill>
                <a:latin typeface="Times New Roman" pitchFamily="18" charset="0"/>
              </a:rPr>
              <a:t>        3 + 2 + 3 + 2 = 10 (cm)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2060"/>
                </a:solidFill>
                <a:latin typeface="Times New Roman" pitchFamily="18" charset="0"/>
              </a:rPr>
              <a:t>              </a:t>
            </a:r>
            <a:r>
              <a:rPr lang="en-US" altLang="en-US" sz="3200" u="sng">
                <a:solidFill>
                  <a:srgbClr val="002060"/>
                </a:solidFill>
                <a:latin typeface="Times New Roman" pitchFamily="18" charset="0"/>
              </a:rPr>
              <a:t>Đáp số</a:t>
            </a:r>
            <a:r>
              <a:rPr lang="en-US" altLang="en-US" sz="3200">
                <a:solidFill>
                  <a:srgbClr val="002060"/>
                </a:solidFill>
                <a:latin typeface="Times New Roman" pitchFamily="18" charset="0"/>
              </a:rPr>
              <a:t>: 10 cm.</a:t>
            </a:r>
          </a:p>
        </p:txBody>
      </p:sp>
    </p:spTree>
    <p:extLst>
      <p:ext uri="{BB962C8B-B14F-4D97-AF65-F5344CB8AC3E}">
        <p14:creationId xmlns:p14="http://schemas.microsoft.com/office/powerpoint/2010/main" val="419609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130" y="4692760"/>
            <a:ext cx="4892675" cy="19924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53439" y="259071"/>
            <a:ext cx="9009017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Tx/>
              <a:buFontTx/>
              <a:buNone/>
              <a:tabLst/>
              <a:defRPr/>
            </a:pPr>
            <a:r>
              <a:rPr kumimoji="0" lang="en-US" altLang="en-US" sz="3600" b="0" i="0" u="sng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</a:t>
            </a:r>
            <a:r>
              <a: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 độ dài mỗi cạnh rồi tính chu vi:</a:t>
            </a:r>
          </a:p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b) 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Hình chữ nhật MNPQ.</a:t>
            </a:r>
            <a:r>
              <a: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91840" y="1711234"/>
            <a:ext cx="0" cy="17634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91840" y="1711234"/>
            <a:ext cx="27693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61166" y="1711234"/>
            <a:ext cx="0" cy="17634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91840" y="3474720"/>
            <a:ext cx="27693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22545" y="1348600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56664" y="1348599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92930" y="3375409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22545" y="3369324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28309" y="1348600"/>
            <a:ext cx="630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3cm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25753" y="2338252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2cm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29912" y="3406186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3cm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30137" y="2312126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2cm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41456" y="3965892"/>
            <a:ext cx="8816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 tính chu vi hình chữ nhật ta làm như thế nào ?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92731" y="4692760"/>
            <a:ext cx="8125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Muốn tính chu vi hình chữ nhật, ta tính tổng độ dài của các cạnh hình chữ nhật đó.</a:t>
            </a: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20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文本框 9"/>
          <p:cNvSpPr txBox="1"/>
          <p:nvPr/>
        </p:nvSpPr>
        <p:spPr>
          <a:xfrm>
            <a:off x="300446" y="515678"/>
            <a:ext cx="11234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i="1" u="sng">
                <a:solidFill>
                  <a:srgbClr val="C0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Dặn dò: </a:t>
            </a:r>
            <a:r>
              <a:rPr lang="en-US" altLang="zh-CN" sz="4400">
                <a:solidFill>
                  <a:srgbClr val="FF0000"/>
                </a:solidFill>
                <a:latin typeface="Times New Roman" panose="02020603050405020304" pitchFamily="18" charset="0"/>
                <a:ea typeface="字体管家棉花糖" panose="00020600040101010101" charset="-122"/>
                <a:cs typeface="Times New Roman" panose="02020603050405020304" pitchFamily="18" charset="0"/>
              </a:rPr>
              <a:t>Tuần 3 củaVở BT Toán làm các bài sau:</a:t>
            </a:r>
            <a:endParaRPr lang="zh-CN" altLang="en-US" sz="4400" b="1" spc="300" dirty="0">
              <a:solidFill>
                <a:srgbClr val="FF0000"/>
              </a:solidFill>
              <a:latin typeface="Times New Roman" panose="02020603050405020304" pitchFamily="18" charset="0"/>
              <a:ea typeface="字体管家天蝎座" panose="0002060004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7211" y="4357445"/>
            <a:ext cx="10009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các bài tập đầy đủ, sửa bài cẩn thận.</a:t>
            </a:r>
          </a:p>
          <a:p>
            <a:pPr marL="285750" indent="-285750"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của tuần sau.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446" y="1533314"/>
            <a:ext cx="1111714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13,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2b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14.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15,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16.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17.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18,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19.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20.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918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606" y="1894115"/>
            <a:ext cx="115211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Tiết học đến đây là kết thúc rồi.</a:t>
            </a:r>
          </a:p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Cô chào tất cả các em. Cô chúc các em luôn vui khỏe nhé!</a:t>
            </a:r>
          </a:p>
        </p:txBody>
      </p:sp>
    </p:spTree>
    <p:extLst>
      <p:ext uri="{BB962C8B-B14F-4D97-AF65-F5344CB8AC3E}">
        <p14:creationId xmlns:p14="http://schemas.microsoft.com/office/powerpoint/2010/main" val="84650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Vở Bài Tập Toán Lớp 3 - Tập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AutoShape 4" descr="Vở Bài Tập Toán Lớp 3 - Tập 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BaiCaDiHoc-VA_4a3mx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04275" y="409960"/>
            <a:ext cx="2090692" cy="17401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62"/>
            <a:ext cx="12191999" cy="677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aiCaDiHoc-VA_4a3mx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10017" y="945537"/>
            <a:ext cx="1319984" cy="120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54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3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73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0680" y="3118076"/>
            <a:ext cx="5563570" cy="4424045"/>
          </a:xfrm>
          <a:prstGeom prst="ellipse">
            <a:avLst/>
          </a:prstGeom>
        </p:spPr>
      </p:pic>
      <p:sp>
        <p:nvSpPr>
          <p:cNvPr id="2" name="AutoShape 2" descr="Vở Bài Tập Toán Lớp 3 - Tập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Vở Bài Tập Toán Lớp 3 - Tập 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16" y="160337"/>
            <a:ext cx="3421213" cy="366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578" y="196691"/>
            <a:ext cx="2918960" cy="362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927" y="196691"/>
            <a:ext cx="2553200" cy="362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6840" y="3874663"/>
            <a:ext cx="2815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Vở bài tập Toán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7800" y="3971295"/>
            <a:ext cx="159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Vở nháp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5862" y="3951608"/>
            <a:ext cx="288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Dụng cụ học tập</a:t>
            </a:r>
          </a:p>
        </p:txBody>
      </p:sp>
    </p:spTree>
    <p:extLst>
      <p:ext uri="{BB962C8B-B14F-4D97-AF65-F5344CB8AC3E}">
        <p14:creationId xmlns:p14="http://schemas.microsoft.com/office/powerpoint/2010/main" val="683307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5c0707e4d83e845cf67947f493351bf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655" y="3673475"/>
            <a:ext cx="5650230" cy="3305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71154" y="1817638"/>
            <a:ext cx="9431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143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5400" b="1" i="1" kern="0">
                <a:ln w="12700" cmpd="sng">
                  <a:solidFill>
                    <a:srgbClr val="000056"/>
                  </a:solidFill>
                  <a:prstDash val="solid"/>
                </a:ln>
                <a:gradFill>
                  <a:gsLst>
                    <a:gs pos="0">
                      <a:srgbClr val="000056"/>
                    </a:gs>
                    <a:gs pos="4000">
                      <a:srgbClr val="000056">
                        <a:lumMod val="60000"/>
                        <a:lumOff val="40000"/>
                      </a:srgbClr>
                    </a:gs>
                    <a:gs pos="87000">
                      <a:srgbClr val="000056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Bài : </a:t>
            </a:r>
            <a:r>
              <a:rPr lang="en-US" sz="7200" b="1" i="1" kern="0">
                <a:ln w="12700" cmpd="sng">
                  <a:solidFill>
                    <a:srgbClr val="000056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về hình học </a:t>
            </a:r>
            <a:endParaRPr lang="vi-VN" sz="5400" b="1" i="1" kern="0" dirty="0">
              <a:ln w="12700" cmpd="sng">
                <a:solidFill>
                  <a:srgbClr val="000056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7943" y="613954"/>
            <a:ext cx="1277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32249716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05217" y="131189"/>
            <a:ext cx="1168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u="sng">
                <a:solidFill>
                  <a:srgbClr val="000000"/>
                </a:solidFill>
                <a:latin typeface="Times New Roman" pitchFamily="18" charset="0"/>
              </a:rPr>
              <a:t>Toán</a:t>
            </a:r>
            <a:endParaRPr lang="en-US" altLang="en-US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6572" y="878005"/>
            <a:ext cx="43476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</a:rPr>
              <a:t>Ôn tập về hình học</a:t>
            </a:r>
          </a:p>
        </p:txBody>
      </p:sp>
      <p:sp>
        <p:nvSpPr>
          <p:cNvPr id="4" name="Rectangle 3"/>
          <p:cNvSpPr/>
          <p:nvPr/>
        </p:nvSpPr>
        <p:spPr>
          <a:xfrm>
            <a:off x="530148" y="1839582"/>
            <a:ext cx="961969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defRPr/>
            </a:pPr>
            <a:r>
              <a:rPr lang="en-US" altLang="en-US" sz="3600" ker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Bài 1:</a:t>
            </a:r>
            <a:r>
              <a:rPr lang="en-US" altLang="en-US" sz="3600" kern="0">
                <a:solidFill>
                  <a:srgbClr val="0099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Tính độ dài đường gấp khúc ABCD:</a:t>
            </a:r>
            <a:endParaRPr lang="en-US" altLang="en-US" sz="36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7463" y="4436389"/>
            <a:ext cx="9692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- Muốn tính độ dài đường gấp khúc ta làm thế nào ?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915" y="5289048"/>
            <a:ext cx="10572125" cy="13111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buChar char="Ø"/>
              <a:defRPr/>
            </a:pPr>
            <a:r>
              <a:rPr lang="en-US" altLang="en-US" sz="1200" kern="0">
                <a:solidFill>
                  <a:srgbClr val="FFFFFF"/>
                </a:solidFill>
                <a:latin typeface="Times New Roman" pitchFamily="18" charset="0"/>
              </a:rPr>
              <a:t>        </a:t>
            </a:r>
            <a:r>
              <a:rPr lang="en-US" altLang="en-US" sz="3600" kern="0">
                <a:solidFill>
                  <a:srgbClr val="C00000"/>
                </a:solidFill>
                <a:latin typeface="Times New Roman" pitchFamily="18" charset="0"/>
              </a:rPr>
              <a:t>Muốn tính độ dài đường gấp khúc, ta tính tổng độ dài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defRPr/>
            </a:pPr>
            <a:r>
              <a:rPr lang="en-US" altLang="en-US" sz="3600" kern="0">
                <a:solidFill>
                  <a:srgbClr val="C00000"/>
                </a:solidFill>
                <a:latin typeface="Times New Roman" pitchFamily="18" charset="0"/>
              </a:rPr>
              <a:t>    các đoạn thẳng của đường gấp khúc đó.</a:t>
            </a:r>
            <a:endParaRPr lang="en-US" altLang="en-US" sz="3600" kern="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442754" y="2756263"/>
            <a:ext cx="2690949" cy="8900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33703" y="2756263"/>
            <a:ext cx="1439719" cy="8900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573422" y="2886891"/>
            <a:ext cx="2198668" cy="7594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125038" y="3530545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63593" y="2286726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19373" y="3530544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72090" y="2581295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D</a:t>
            </a:r>
          </a:p>
        </p:txBody>
      </p:sp>
      <p:sp>
        <p:nvSpPr>
          <p:cNvPr id="35" name="TextBox 34"/>
          <p:cNvSpPr txBox="1"/>
          <p:nvPr/>
        </p:nvSpPr>
        <p:spPr>
          <a:xfrm rot="20547928">
            <a:off x="3123724" y="2732465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42cm</a:t>
            </a:r>
          </a:p>
        </p:txBody>
      </p:sp>
      <p:sp>
        <p:nvSpPr>
          <p:cNvPr id="36" name="TextBox 35"/>
          <p:cNvSpPr txBox="1"/>
          <p:nvPr/>
        </p:nvSpPr>
        <p:spPr>
          <a:xfrm rot="1672428">
            <a:off x="5494632" y="2732465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26cm</a:t>
            </a:r>
          </a:p>
        </p:txBody>
      </p:sp>
      <p:sp>
        <p:nvSpPr>
          <p:cNvPr id="38" name="TextBox 37"/>
          <p:cNvSpPr txBox="1"/>
          <p:nvPr/>
        </p:nvSpPr>
        <p:spPr>
          <a:xfrm rot="20547062">
            <a:off x="7309133" y="3200047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34cm</a:t>
            </a:r>
          </a:p>
        </p:txBody>
      </p:sp>
    </p:spTree>
    <p:extLst>
      <p:ext uri="{BB962C8B-B14F-4D97-AF65-F5344CB8AC3E}">
        <p14:creationId xmlns:p14="http://schemas.microsoft.com/office/powerpoint/2010/main" val="19935799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8" grpId="0"/>
      <p:bldP spid="29" grpId="0"/>
      <p:bldP spid="31" grpId="0"/>
      <p:bldP spid="32" grpId="0"/>
      <p:bldP spid="35" grpId="0"/>
      <p:bldP spid="36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130" y="4692760"/>
            <a:ext cx="4892675" cy="19924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3193" y="363100"/>
            <a:ext cx="8525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Bài 1:</a:t>
            </a:r>
            <a:r>
              <a: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Tính độ dài đường gấp khúc ABCD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547257" y="1854927"/>
            <a:ext cx="2063932" cy="8360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11189" y="1854926"/>
            <a:ext cx="1358537" cy="7445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969726" y="1685110"/>
            <a:ext cx="1985554" cy="914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209269" y="2546344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54435" y="1285000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767587" y="2507155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893905" y="1285000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D</a:t>
            </a:r>
          </a:p>
        </p:txBody>
      </p:sp>
      <p:sp>
        <p:nvSpPr>
          <p:cNvPr id="41" name="TextBox 40"/>
          <p:cNvSpPr txBox="1"/>
          <p:nvPr/>
        </p:nvSpPr>
        <p:spPr>
          <a:xfrm rot="20424000">
            <a:off x="3169444" y="1792831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42cm</a:t>
            </a:r>
          </a:p>
        </p:txBody>
      </p:sp>
      <p:sp>
        <p:nvSpPr>
          <p:cNvPr id="43" name="TextBox 42"/>
          <p:cNvSpPr txBox="1"/>
          <p:nvPr/>
        </p:nvSpPr>
        <p:spPr>
          <a:xfrm rot="1619214">
            <a:off x="4971168" y="1881106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26cm</a:t>
            </a:r>
          </a:p>
        </p:txBody>
      </p:sp>
      <p:sp>
        <p:nvSpPr>
          <p:cNvPr id="44" name="TextBox 43"/>
          <p:cNvSpPr txBox="1"/>
          <p:nvPr/>
        </p:nvSpPr>
        <p:spPr>
          <a:xfrm rot="20033018">
            <a:off x="6720201" y="1976680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34cm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040624" y="3326092"/>
            <a:ext cx="163378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defRPr/>
            </a:pPr>
            <a:r>
              <a:rPr lang="en-US" altLang="en-US" sz="3600" u="sng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altLang="en-US" sz="3600" u="sng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69401" y="4046429"/>
            <a:ext cx="6390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360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Độ d</a:t>
            </a:r>
            <a:r>
              <a:rPr lang="en-US" altLang="en-US" sz="360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60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i đường gấp khúc ABCD l</a:t>
            </a:r>
            <a:r>
              <a:rPr lang="en-US" altLang="en-US" sz="360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120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:</a:t>
            </a:r>
            <a:endParaRPr lang="en-US" altLang="en-US" sz="1200" dirty="0">
              <a:solidFill>
                <a:srgbClr val="2D2D8A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3811283" y="4692760"/>
            <a:ext cx="4721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360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42 + 26 + 34 = 102 (cm)</a:t>
            </a:r>
            <a:endParaRPr lang="en-US" altLang="en-US" sz="3600" dirty="0">
              <a:solidFill>
                <a:srgbClr val="2D2D8A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529645" y="5365798"/>
            <a:ext cx="3095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3600" u="sng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Đáp số</a:t>
            </a:r>
            <a:r>
              <a:rPr lang="en-US" altLang="en-US" sz="3600">
                <a:solidFill>
                  <a:srgbClr val="2D2D8A">
                    <a:lumMod val="75000"/>
                  </a:srgbClr>
                </a:solidFill>
                <a:latin typeface="Times New Roman" pitchFamily="18" charset="0"/>
              </a:rPr>
              <a:t>: 102 cm</a:t>
            </a:r>
            <a:endParaRPr lang="en-US" altLang="en-US" sz="3600" dirty="0">
              <a:solidFill>
                <a:srgbClr val="2D2D8A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9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129" y="4692760"/>
            <a:ext cx="4203788" cy="19924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75600" y="722332"/>
            <a:ext cx="8760823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defRPr/>
            </a:pPr>
            <a:r>
              <a:rPr lang="en-US" altLang="en-US" sz="3600" ker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altLang="en-US" sz="3600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600">
                <a:solidFill>
                  <a:srgbClr val="FF0000"/>
                </a:solidFill>
                <a:latin typeface="Times New Roman" pitchFamily="18" charset="0"/>
              </a:rPr>
              <a:t>Tính chu vi hình tam giác MNP</a:t>
            </a:r>
            <a:r>
              <a:rPr lang="en-US" altLang="en-US" sz="360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defRPr/>
            </a:pPr>
            <a:r>
              <a:rPr lang="en-US" altLang="en-US" sz="1200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lang="en-US" altLang="en-US" sz="120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612571" y="1621580"/>
            <a:ext cx="1576788" cy="14012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89359" y="1610303"/>
            <a:ext cx="1933303" cy="12166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612571" y="2838213"/>
            <a:ext cx="3487783" cy="1846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53023" y="2935905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52658" y="1231875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39544" y="267197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75313" y="2997647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42cm</a:t>
            </a:r>
          </a:p>
        </p:txBody>
      </p:sp>
      <p:sp>
        <p:nvSpPr>
          <p:cNvPr id="38" name="TextBox 37"/>
          <p:cNvSpPr txBox="1"/>
          <p:nvPr/>
        </p:nvSpPr>
        <p:spPr>
          <a:xfrm rot="2067198">
            <a:off x="4977569" y="1988370"/>
            <a:ext cx="860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34cm</a:t>
            </a:r>
          </a:p>
        </p:txBody>
      </p:sp>
      <p:sp>
        <p:nvSpPr>
          <p:cNvPr id="39" name="TextBox 38"/>
          <p:cNvSpPr txBox="1"/>
          <p:nvPr/>
        </p:nvSpPr>
        <p:spPr>
          <a:xfrm rot="19065466">
            <a:off x="2797973" y="1930102"/>
            <a:ext cx="858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26cm</a:t>
            </a:r>
          </a:p>
        </p:txBody>
      </p:sp>
    </p:spTree>
    <p:extLst>
      <p:ext uri="{BB962C8B-B14F-4D97-AF65-F5344CB8AC3E}">
        <p14:creationId xmlns:p14="http://schemas.microsoft.com/office/powerpoint/2010/main" val="333220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130" y="4692760"/>
            <a:ext cx="4892675" cy="19924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0050" y="397332"/>
            <a:ext cx="871728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defRPr/>
            </a:pPr>
            <a:r>
              <a:rPr lang="en-US" altLang="en-US" sz="3600" ker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altLang="en-US" sz="3600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600">
                <a:solidFill>
                  <a:srgbClr val="FF0000"/>
                </a:solidFill>
                <a:latin typeface="Times New Roman" pitchFamily="18" charset="0"/>
              </a:rPr>
              <a:t>Tính chu vi hình tam giác MNP</a:t>
            </a:r>
            <a:r>
              <a:rPr lang="en-US" altLang="en-US" sz="360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defRPr/>
            </a:pPr>
            <a:r>
              <a:rPr lang="en-US" altLang="en-US" sz="3600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lang="en-US" altLang="en-US" sz="360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187337" y="1463040"/>
            <a:ext cx="1175657" cy="11364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62994" y="1463040"/>
            <a:ext cx="1959429" cy="11364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87337" y="2599510"/>
            <a:ext cx="31350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53591" y="2414844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36009" y="1033795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92597" y="2414844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P</a:t>
            </a:r>
          </a:p>
        </p:txBody>
      </p:sp>
      <p:sp>
        <p:nvSpPr>
          <p:cNvPr id="36" name="TextBox 35"/>
          <p:cNvSpPr txBox="1"/>
          <p:nvPr/>
        </p:nvSpPr>
        <p:spPr>
          <a:xfrm rot="19039470">
            <a:off x="3254262" y="1700116"/>
            <a:ext cx="76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26cm</a:t>
            </a:r>
            <a:endParaRPr lang="en-US" b="1"/>
          </a:p>
        </p:txBody>
      </p:sp>
      <p:sp>
        <p:nvSpPr>
          <p:cNvPr id="37" name="TextBox 36"/>
          <p:cNvSpPr txBox="1"/>
          <p:nvPr/>
        </p:nvSpPr>
        <p:spPr>
          <a:xfrm rot="1675288">
            <a:off x="5037041" y="1661943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34cm</a:t>
            </a:r>
            <a:endParaRPr lang="en-US" b="1"/>
          </a:p>
        </p:txBody>
      </p:sp>
      <p:sp>
        <p:nvSpPr>
          <p:cNvPr id="39" name="TextBox 38"/>
          <p:cNvSpPr txBox="1"/>
          <p:nvPr/>
        </p:nvSpPr>
        <p:spPr>
          <a:xfrm>
            <a:off x="4362274" y="2599510"/>
            <a:ext cx="758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42cm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359260" y="3136613"/>
            <a:ext cx="1473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u="sng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altLang="en-US" sz="32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200" u="sng">
                <a:solidFill>
                  <a:srgbClr val="FF0000"/>
                </a:solidFill>
                <a:latin typeface="Times New Roman" pitchFamily="18" charset="0"/>
              </a:rPr>
              <a:t>i giải</a:t>
            </a:r>
            <a:endParaRPr lang="en-US" alt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171330" y="4021926"/>
            <a:ext cx="6096000" cy="19759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9900"/>
                </a:solidFill>
                <a:latin typeface="Times New Roman" pitchFamily="18" charset="0"/>
              </a:rPr>
              <a:t>Chu vi hình tam giác MNP l</a:t>
            </a:r>
            <a:r>
              <a:rPr lang="en-US" altLang="en-US" sz="360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3600">
                <a:solidFill>
                  <a:srgbClr val="009900"/>
                </a:solidFill>
                <a:latin typeface="Times New Roman" pitchFamily="18" charset="0"/>
              </a:rPr>
              <a:t>: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9900"/>
                </a:solidFill>
                <a:latin typeface="Times New Roman" pitchFamily="18" charset="0"/>
              </a:rPr>
              <a:t>           26 + 34 + 42 = 102 (cm)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009900"/>
                </a:solidFill>
                <a:latin typeface="Times New Roman" pitchFamily="18" charset="0"/>
              </a:rPr>
              <a:t>                  </a:t>
            </a:r>
            <a:r>
              <a:rPr lang="en-US" altLang="en-US" sz="3600" u="sng">
                <a:solidFill>
                  <a:srgbClr val="009900"/>
                </a:solidFill>
                <a:latin typeface="Times New Roman" pitchFamily="18" charset="0"/>
              </a:rPr>
              <a:t>Đáp số</a:t>
            </a:r>
            <a:r>
              <a:rPr lang="en-US" altLang="en-US" sz="3600">
                <a:solidFill>
                  <a:srgbClr val="009900"/>
                </a:solidFill>
                <a:latin typeface="Times New Roman" pitchFamily="18" charset="0"/>
              </a:rPr>
              <a:t>: 102 cm.</a:t>
            </a:r>
            <a:endParaRPr lang="en-US" altLang="en-US" sz="360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05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698" y="4883212"/>
            <a:ext cx="4892675" cy="19924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49827" y="353659"/>
            <a:ext cx="874776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defRPr/>
            </a:pPr>
            <a:r>
              <a:rPr lang="en-US" altLang="en-US" sz="3600" u="sng" ker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altLang="en-US" sz="3600" ker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ker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 độ dài mỗi cạnh rồi tính chu vi: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defRPr/>
            </a:pPr>
            <a:r>
              <a:rPr lang="en-US" altLang="en-US" sz="360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b) </a:t>
            </a:r>
            <a:r>
              <a:rPr lang="en-US" altLang="en-US" sz="3600">
                <a:solidFill>
                  <a:srgbClr val="FF0000"/>
                </a:solidFill>
                <a:latin typeface="Times New Roman" pitchFamily="18" charset="0"/>
              </a:rPr>
              <a:t>Hình chữ nhật MNPQ.</a:t>
            </a:r>
            <a:r>
              <a:rPr lang="en-US" altLang="en-US" sz="360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1200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21131" y="1936875"/>
            <a:ext cx="0" cy="17634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563618" y="1922026"/>
            <a:ext cx="2805216" cy="148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29645" y="1881051"/>
            <a:ext cx="0" cy="17634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21131" y="3644537"/>
            <a:ext cx="28085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299063" y="1494004"/>
            <a:ext cx="529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54150" y="1521916"/>
            <a:ext cx="34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85885" y="3629148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P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99063" y="3695708"/>
            <a:ext cx="357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Q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33481" y="1599942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3cm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89577" y="2575802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2cm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162212" y="4299674"/>
            <a:ext cx="8703216" cy="818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defRPr/>
            </a:pPr>
            <a:r>
              <a:rPr lang="en-US" altLang="en-US" sz="3200" b="1" ker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độ dài các cạnh của hình chữ nhật MNPQ?</a:t>
            </a:r>
            <a:r>
              <a:rPr lang="en-US" altLang="en-US" sz="1200" b="1" ker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defRPr/>
            </a:pPr>
            <a:endParaRPr lang="en-US" altLang="en-US" sz="1200" b="1" kern="0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991393" y="4883212"/>
            <a:ext cx="8874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3cm, NP = 2cm, PQ = 3cm, MQ = 2cm </a:t>
            </a: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34920" y="2438102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2cm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527779" y="3695708"/>
            <a:ext cx="628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3cm</a:t>
            </a:r>
          </a:p>
        </p:txBody>
      </p:sp>
    </p:spTree>
    <p:extLst>
      <p:ext uri="{BB962C8B-B14F-4D97-AF65-F5344CB8AC3E}">
        <p14:creationId xmlns:p14="http://schemas.microsoft.com/office/powerpoint/2010/main" val="97916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570</Words>
  <Application>Microsoft Office PowerPoint</Application>
  <PresentationFormat>Widescreen</PresentationFormat>
  <Paragraphs>115</Paragraphs>
  <Slides>13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主题</vt:lpstr>
      <vt:lpstr>1_Office 主题</vt:lpstr>
      <vt:lpstr>2_Office 主题</vt:lpstr>
      <vt:lpstr>3_Office 主题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MeoMeo</dc:creator>
  <cp:lastModifiedBy>DELL</cp:lastModifiedBy>
  <cp:revision>35</cp:revision>
  <dcterms:created xsi:type="dcterms:W3CDTF">2021-09-02T14:09:14Z</dcterms:created>
  <dcterms:modified xsi:type="dcterms:W3CDTF">2021-09-18T08:25:28Z</dcterms:modified>
</cp:coreProperties>
</file>